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4" r:id="rId5"/>
    <p:sldId id="262" r:id="rId6"/>
    <p:sldId id="263" r:id="rId7"/>
    <p:sldId id="265" r:id="rId8"/>
    <p:sldId id="274" r:id="rId9"/>
    <p:sldId id="268" r:id="rId10"/>
    <p:sldId id="276" r:id="rId11"/>
    <p:sldId id="275" r:id="rId12"/>
    <p:sldId id="277" r:id="rId13"/>
    <p:sldId id="269" r:id="rId14"/>
    <p:sldId id="278" r:id="rId15"/>
    <p:sldId id="272" r:id="rId16"/>
    <p:sldId id="258" r:id="rId17"/>
    <p:sldId id="279" r:id="rId18"/>
    <p:sldId id="280" r:id="rId19"/>
    <p:sldId id="281" r:id="rId20"/>
    <p:sldId id="282" r:id="rId21"/>
    <p:sldId id="285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7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8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2371-AF1A-4DBC-A44B-95CEAE5F406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0376-32F0-4669-93D2-BAEDE4334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Ortega </a:t>
            </a:r>
            <a:r>
              <a:rPr lang="en-US" dirty="0" smtClean="0"/>
              <a:t>River – Anchorage Issues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Ortega River Homeowners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6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Dragged anchor for weeks. Multiple calls to FWC. “That’s between you and your insurance company.” </a:t>
            </a:r>
            <a:r>
              <a:rPr lang="en-US" sz="2800" dirty="0"/>
              <a:t>Homeowner tied off and towed.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600200"/>
            <a:ext cx="6059866" cy="4525963"/>
          </a:xfrm>
        </p:spPr>
      </p:pic>
    </p:spTree>
    <p:extLst>
      <p:ext uri="{BB962C8B-B14F-4D97-AF65-F5344CB8AC3E}">
        <p14:creationId xmlns:p14="http://schemas.microsoft.com/office/powerpoint/2010/main" val="283393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Washed up in </a:t>
            </a:r>
            <a:r>
              <a:rPr lang="en-US" dirty="0" err="1" smtClean="0"/>
              <a:t>storm,broken</a:t>
            </a:r>
            <a:r>
              <a:rPr lang="en-US" dirty="0" smtClean="0"/>
              <a:t> motor, couldn’t afford tow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0739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1329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 lights or markers for months until raised.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Lashed to city dock during hurricane.</a:t>
            </a:r>
            <a:br>
              <a:rPr lang="en-US" sz="2400" dirty="0" smtClean="0"/>
            </a:br>
            <a:r>
              <a:rPr lang="en-US" sz="2400" dirty="0" smtClean="0"/>
              <a:t>$18K damage to dock/gangway.</a:t>
            </a:r>
            <a:br>
              <a:rPr lang="en-US" sz="2400" dirty="0" smtClean="0"/>
            </a:br>
            <a:r>
              <a:rPr lang="en-US" sz="2400" dirty="0" smtClean="0"/>
              <a:t>“Less than 26’ so no MSD”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2812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Left: Floating structure (3 years, 9 violations) </a:t>
            </a:r>
            <a:br>
              <a:rPr lang="en-US" sz="3200" dirty="0" smtClean="0"/>
            </a:br>
            <a:r>
              <a:rPr lang="en-US" sz="3200" dirty="0" smtClean="0"/>
              <a:t>Right: Sunken Houseboat (&lt; 24 hours)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687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08478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Left: Houseboat</a:t>
            </a:r>
            <a:br>
              <a:rPr lang="en-US" sz="2800" dirty="0" smtClean="0"/>
            </a:br>
            <a:r>
              <a:rPr lang="en-US" sz="2800" dirty="0" smtClean="0"/>
              <a:t>Right: disintegrated Floating Structure</a:t>
            </a:r>
            <a:br>
              <a:rPr lang="en-US" sz="2800" dirty="0" smtClean="0"/>
            </a:br>
            <a:r>
              <a:rPr lang="en-US" sz="2800" dirty="0" smtClean="0"/>
              <a:t>Five months to salvage after sinking.  Cost?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5818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7169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$25K in damage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1064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6327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$10K in damage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0239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Jacksonville Waterways Commission</a:t>
            </a:r>
            <a:br>
              <a:rPr lang="en-US" dirty="0" smtClean="0"/>
            </a:br>
            <a:r>
              <a:rPr lang="en-US" dirty="0" smtClean="0"/>
              <a:t>February 5, 2004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“In response to a request for information from Commissioner Bronson Lamb, Jr., Greg </a:t>
            </a:r>
            <a:r>
              <a:rPr lang="en-US" dirty="0" err="1" smtClean="0"/>
              <a:t>Radlinsi</a:t>
            </a:r>
            <a:r>
              <a:rPr lang="en-US" dirty="0" smtClean="0"/>
              <a:t>, Office of General Counsel, discussed three issues on anchoring in the Ortega River: anchorage; lighting; and the discharge of raw sewage.  In his December 13, 2003 memorandum to Commissioners, Attorney </a:t>
            </a:r>
            <a:r>
              <a:rPr lang="en-US" dirty="0" err="1" smtClean="0"/>
              <a:t>Radlinsi</a:t>
            </a:r>
            <a:r>
              <a:rPr lang="en-US" dirty="0" smtClean="0"/>
              <a:t> said that anchorage is not prohibited unless the boats constituted a hazard to navigation or obstruct passage. If vessels are anchored at night, the vessels are required to have lights.  Florida law prohibits the discharge of raw sewage into Florida waterways.”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$50 - $70K personal property damage</a:t>
            </a:r>
          </a:p>
          <a:p>
            <a:r>
              <a:rPr lang="en-US" dirty="0" smtClean="0"/>
              <a:t>Unmoored vessel: No law enforcement</a:t>
            </a:r>
          </a:p>
          <a:p>
            <a:r>
              <a:rPr lang="en-US" dirty="0" smtClean="0"/>
              <a:t>Noise from generators</a:t>
            </a:r>
          </a:p>
          <a:p>
            <a:r>
              <a:rPr lang="en-US" dirty="0" smtClean="0"/>
              <a:t>No lighting, navigation hazard</a:t>
            </a:r>
          </a:p>
          <a:p>
            <a:r>
              <a:rPr lang="en-US" dirty="0" smtClean="0"/>
              <a:t>No marine sanitation in heavily used area</a:t>
            </a:r>
          </a:p>
          <a:p>
            <a:r>
              <a:rPr lang="en-US" dirty="0" smtClean="0"/>
              <a:t>Lengthy time to deal with derelict/sunk vessels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4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686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26" y="1600200"/>
            <a:ext cx="6336348" cy="4525963"/>
          </a:xfrm>
        </p:spPr>
      </p:pic>
    </p:spTree>
    <p:extLst>
      <p:ext uri="{BB962C8B-B14F-4D97-AF65-F5344CB8AC3E}">
        <p14:creationId xmlns:p14="http://schemas.microsoft.com/office/powerpoint/2010/main" val="131989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11771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 mast, no motor, hull damage, no registration.  Marine sanitation device?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56670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Owner? Insurance?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2893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mast, no motor, no registration, barnacles on hull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9390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257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Ortega River – Anchorage Issues  </vt:lpstr>
      <vt:lpstr>PowerPoint Presentation</vt:lpstr>
      <vt:lpstr>PowerPoint Presentation</vt:lpstr>
      <vt:lpstr>PowerPoint Presentation</vt:lpstr>
      <vt:lpstr>PowerPoint Presentation</vt:lpstr>
      <vt:lpstr>No mast, no motor, hull damage, no registration.  Marine sanitation device?</vt:lpstr>
      <vt:lpstr>Owner? Insurance? </vt:lpstr>
      <vt:lpstr>No mast, no motor, no registration, barnacles on hull</vt:lpstr>
      <vt:lpstr>PowerPoint Presentation</vt:lpstr>
      <vt:lpstr>Dragged anchor for weeks. Multiple calls to FWC. “That’s between you and your insurance company.” Homeowner tied off and towed. </vt:lpstr>
      <vt:lpstr>Washed up in storm,broken motor, couldn’t afford tow</vt:lpstr>
      <vt:lpstr>PowerPoint Presentation</vt:lpstr>
      <vt:lpstr>PowerPoint Presentation</vt:lpstr>
      <vt:lpstr>Lashed to city dock during hurricane. $18K damage to dock/gangway. “Less than 26’ so no MSD”</vt:lpstr>
      <vt:lpstr>Left: Floating structure (3 years, 9 violations)  Right: Sunken Houseboat (&lt; 24 hours)</vt:lpstr>
      <vt:lpstr>PowerPoint Presentation</vt:lpstr>
      <vt:lpstr>Left: Houseboat Right: disintegrated Floating Structure Five months to salvage after sinking.  Cost?</vt:lpstr>
      <vt:lpstr>PowerPoint Presentation</vt:lpstr>
      <vt:lpstr>$25K in damage</vt:lpstr>
      <vt:lpstr>$10K in damage</vt:lpstr>
      <vt:lpstr>Jacksonville Waterways Commission February 5, 2004</vt:lpstr>
      <vt:lpstr>Issues: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Ortega River</dc:title>
  <dc:creator>Lisa</dc:creator>
  <cp:lastModifiedBy>Lisa</cp:lastModifiedBy>
  <cp:revision>14</cp:revision>
  <dcterms:created xsi:type="dcterms:W3CDTF">2020-01-09T17:27:39Z</dcterms:created>
  <dcterms:modified xsi:type="dcterms:W3CDTF">2020-01-13T16:52:32Z</dcterms:modified>
</cp:coreProperties>
</file>